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6"/>
  </p:notesMasterIdLst>
  <p:handoutMasterIdLst>
    <p:handoutMasterId r:id="rId7"/>
  </p:handoutMasterIdLst>
  <p:sldIdLst>
    <p:sldId id="271" r:id="rId2"/>
    <p:sldId id="291" r:id="rId3"/>
    <p:sldId id="290" r:id="rId4"/>
    <p:sldId id="293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163" autoAdjust="0"/>
  </p:normalViewPr>
  <p:slideViewPr>
    <p:cSldViewPr>
      <p:cViewPr varScale="1">
        <p:scale>
          <a:sx n="87" d="100"/>
          <a:sy n="87" d="100"/>
        </p:scale>
        <p:origin x="51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8214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32B2414-6D92-409E-BF05-3787501CD6B8}"/>
              </a:ext>
            </a:extLst>
          </p:cNvPr>
          <p:cNvSpPr txBox="1">
            <a:spLocks/>
          </p:cNvSpPr>
          <p:nvPr/>
        </p:nvSpPr>
        <p:spPr>
          <a:xfrm>
            <a:off x="6477592" y="1982702"/>
            <a:ext cx="4800600" cy="2286058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Rating of Russian pharmacy chains</a:t>
            </a:r>
            <a:br>
              <a:rPr lang="en-US" dirty="0"/>
            </a:br>
            <a:r>
              <a:rPr lang="en-US" dirty="0"/>
              <a:t> 1-2Q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758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56" y="-3559"/>
            <a:ext cx="11568591" cy="768263"/>
          </a:xfrm>
        </p:spPr>
        <p:txBody>
          <a:bodyPr anchor="ctr"/>
          <a:lstStyle/>
          <a:p>
            <a:pPr lvl="0"/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TOP-10 pharmacy chains and pharmacy associations by sales of drugs (excluding reimbursement drugs supply), 1-2Q 2018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239" y="5805264"/>
            <a:ext cx="9116145" cy="1052736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Fed. - federal; Intr. - interregional; Reg. -regional </a:t>
            </a:r>
          </a:p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4Expert assessment </a:t>
            </a:r>
          </a:p>
          <a:p>
            <a:r>
              <a:rPr lang="en-US" dirty="0">
                <a:latin typeface="+mj-lt"/>
              </a:rPr>
              <a:t>5Including 1511 partner pharmacies </a:t>
            </a:r>
          </a:p>
          <a:p>
            <a:r>
              <a:rPr lang="en-US" dirty="0">
                <a:latin typeface="+mj-lt"/>
              </a:rPr>
              <a:t>6Including </a:t>
            </a:r>
            <a:r>
              <a:rPr lang="en-US" dirty="0" err="1">
                <a:latin typeface="+mj-lt"/>
              </a:rPr>
              <a:t>Fakmakopeyka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Farmakopeyka</a:t>
            </a:r>
            <a:r>
              <a:rPr lang="en-US" dirty="0">
                <a:latin typeface="+mj-lt"/>
              </a:rPr>
              <a:t> 24, </a:t>
            </a:r>
            <a:r>
              <a:rPr lang="en-US" dirty="0" err="1">
                <a:latin typeface="+mj-lt"/>
              </a:rPr>
              <a:t>Khelmi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Tvoy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Zdes</a:t>
            </a:r>
            <a:r>
              <a:rPr lang="en-US" dirty="0">
                <a:latin typeface="+mj-lt"/>
              </a:rPr>
              <a:t>'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Aptechestvo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Stavropol'skiye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gorodskiye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apteki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DFD5E-594F-4151-BBFA-2E53C2569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94603"/>
              </p:ext>
            </p:extLst>
          </p:nvPr>
        </p:nvGraphicFramePr>
        <p:xfrm>
          <a:off x="384174" y="980728"/>
          <a:ext cx="11568593" cy="473541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18723">
                  <a:extLst>
                    <a:ext uri="{9D8B030D-6E8A-4147-A177-3AD203B41FA5}">
                      <a16:colId xmlns:a16="http://schemas.microsoft.com/office/drawing/2014/main" val="3337428010"/>
                    </a:ext>
                  </a:extLst>
                </a:gridCol>
                <a:gridCol w="442455">
                  <a:extLst>
                    <a:ext uri="{9D8B030D-6E8A-4147-A177-3AD203B41FA5}">
                      <a16:colId xmlns:a16="http://schemas.microsoft.com/office/drawing/2014/main" val="2556990137"/>
                    </a:ext>
                  </a:extLst>
                </a:gridCol>
                <a:gridCol w="264258">
                  <a:extLst>
                    <a:ext uri="{9D8B030D-6E8A-4147-A177-3AD203B41FA5}">
                      <a16:colId xmlns:a16="http://schemas.microsoft.com/office/drawing/2014/main" val="1417307223"/>
                    </a:ext>
                  </a:extLst>
                </a:gridCol>
                <a:gridCol w="1838104">
                  <a:extLst>
                    <a:ext uri="{9D8B030D-6E8A-4147-A177-3AD203B41FA5}">
                      <a16:colId xmlns:a16="http://schemas.microsoft.com/office/drawing/2014/main" val="1557495596"/>
                    </a:ext>
                  </a:extLst>
                </a:gridCol>
                <a:gridCol w="1310808">
                  <a:extLst>
                    <a:ext uri="{9D8B030D-6E8A-4147-A177-3AD203B41FA5}">
                      <a16:colId xmlns:a16="http://schemas.microsoft.com/office/drawing/2014/main" val="2456236810"/>
                    </a:ext>
                  </a:extLst>
                </a:gridCol>
                <a:gridCol w="2111856">
                  <a:extLst>
                    <a:ext uri="{9D8B030D-6E8A-4147-A177-3AD203B41FA5}">
                      <a16:colId xmlns:a16="http://schemas.microsoft.com/office/drawing/2014/main" val="3560752812"/>
                    </a:ext>
                  </a:extLst>
                </a:gridCol>
                <a:gridCol w="1513854">
                  <a:extLst>
                    <a:ext uri="{9D8B030D-6E8A-4147-A177-3AD203B41FA5}">
                      <a16:colId xmlns:a16="http://schemas.microsoft.com/office/drawing/2014/main" val="24887780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6900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84903018"/>
                    </a:ext>
                  </a:extLst>
                </a:gridCol>
                <a:gridCol w="960223">
                  <a:extLst>
                    <a:ext uri="{9D8B030D-6E8A-4147-A177-3AD203B41FA5}">
                      <a16:colId xmlns:a16="http://schemas.microsoft.com/office/drawing/2014/main" val="3082656407"/>
                    </a:ext>
                  </a:extLst>
                </a:gridCol>
              </a:tblGrid>
              <a:tr h="1352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Regions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 / Pharmacy Association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June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share of pharmacy chain on the retail market, drugs only, 1-2Q 2018, %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drug sales 1-2Q 2018/1-2Q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1-2Q 2018  (relative to the leading audited company)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check, rub.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1-2Q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2232009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8461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49,5%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2,373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313,6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3533820"/>
                  </a:ext>
                </a:extLst>
              </a:tr>
              <a:tr h="30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684844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112185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3,98%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-18,3%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2264537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Planeta zdorov'ya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711239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Melodiya zdorov'ya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122,2%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685476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31,5%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650,6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0426118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Iris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957813"/>
                  </a:ext>
                </a:extLst>
              </a:tr>
              <a:tr h="604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April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39,9%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431,3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204773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484,7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9082388"/>
                  </a:ext>
                </a:extLst>
              </a:tr>
              <a:tr h="2602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21044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44,5%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65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876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classic pharmacy chains by gross sales (excluding reimbursement drugs supply), 1-2Q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670206-4724-4A63-B28B-F62C38059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662846"/>
              </p:ext>
            </p:extLst>
          </p:nvPr>
        </p:nvGraphicFramePr>
        <p:xfrm>
          <a:off x="384175" y="1285875"/>
          <a:ext cx="11339512" cy="4108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41">
                  <a:extLst>
                    <a:ext uri="{9D8B030D-6E8A-4147-A177-3AD203B41FA5}">
                      <a16:colId xmlns:a16="http://schemas.microsoft.com/office/drawing/2014/main" val="36579979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468983479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1086061267"/>
                    </a:ext>
                  </a:extLst>
                </a:gridCol>
                <a:gridCol w="4547567">
                  <a:extLst>
                    <a:ext uri="{9D8B030D-6E8A-4147-A177-3AD203B41FA5}">
                      <a16:colId xmlns:a16="http://schemas.microsoft.com/office/drawing/2014/main" val="180197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gross sales of drugs, 1-2Q 2018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gross sales  1-2Q 2018/ 1-2Q 2017,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02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24,8%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6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8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-15,0%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550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Planeta zdorov'ya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425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37,3%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483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Iris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2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April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51,4%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47719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28,3%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71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Farmakopeyka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19,7%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840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Zdorov.ru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59,3%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5037262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F1B449-69EF-4FA3-BBEB-5801ED4CA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239" y="5805264"/>
            <a:ext cx="9116145" cy="86409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4Expert assessment </a:t>
            </a:r>
          </a:p>
          <a:p>
            <a:r>
              <a:rPr lang="en-US" dirty="0">
                <a:latin typeface="+mj-lt"/>
              </a:rPr>
              <a:t>5Including 1511 partner pharmacies </a:t>
            </a:r>
          </a:p>
          <a:p>
            <a:r>
              <a:rPr lang="en-US" dirty="0">
                <a:latin typeface="+mj-lt"/>
              </a:rPr>
              <a:t>6Including </a:t>
            </a:r>
            <a:r>
              <a:rPr lang="en-US" dirty="0" err="1">
                <a:latin typeface="+mj-lt"/>
              </a:rPr>
              <a:t>Fakmakopeyka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Farmakopeyka</a:t>
            </a:r>
            <a:r>
              <a:rPr lang="en-US" dirty="0">
                <a:latin typeface="+mj-lt"/>
              </a:rPr>
              <a:t> 24, </a:t>
            </a:r>
            <a:r>
              <a:rPr lang="en-US" dirty="0" err="1">
                <a:latin typeface="+mj-lt"/>
              </a:rPr>
              <a:t>Khelmi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Tvoy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Zdes</a:t>
            </a:r>
            <a:r>
              <a:rPr lang="en-US" dirty="0">
                <a:latin typeface="+mj-lt"/>
              </a:rPr>
              <a:t>'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Aptechestvo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Stavropol'skiye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gorodskiye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7Including  </a:t>
            </a:r>
            <a:r>
              <a:rPr lang="en-US" dirty="0" err="1">
                <a:latin typeface="+mj-lt"/>
              </a:rPr>
              <a:t>Farmakopeyka</a:t>
            </a:r>
            <a:r>
              <a:rPr lang="en-US" dirty="0">
                <a:latin typeface="+mj-lt"/>
              </a:rPr>
              <a:t> 24, </a:t>
            </a:r>
            <a:r>
              <a:rPr lang="en-US" dirty="0" err="1">
                <a:latin typeface="+mj-lt"/>
              </a:rPr>
              <a:t>Khelmi</a:t>
            </a:r>
            <a:r>
              <a:rPr lang="en-US" dirty="0">
                <a:latin typeface="+mj-lt"/>
              </a:rPr>
              <a:t> (Included in IRIS)  </a:t>
            </a: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1070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43533"/>
            <a:ext cx="12072664" cy="881211"/>
          </a:xfrm>
        </p:spPr>
        <p:txBody>
          <a:bodyPr/>
          <a:lstStyle/>
          <a:p>
            <a:r>
              <a:rPr lang="en-US" dirty="0"/>
              <a:t>TOP-10 pharmacy associations and service platforms </a:t>
            </a:r>
            <a:br>
              <a:rPr lang="en-US" dirty="0"/>
            </a:br>
            <a:r>
              <a:rPr lang="en-US" dirty="0"/>
              <a:t>by sales of drugs (excluding reimbursement drugs supply), 1-2Q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C9B21-EBF8-4734-A40D-3AEB8C97A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537569"/>
              </p:ext>
            </p:extLst>
          </p:nvPr>
        </p:nvGraphicFramePr>
        <p:xfrm>
          <a:off x="384175" y="1285875"/>
          <a:ext cx="11339510" cy="30861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7249">
                  <a:extLst>
                    <a:ext uri="{9D8B030D-6E8A-4147-A177-3AD203B41FA5}">
                      <a16:colId xmlns:a16="http://schemas.microsoft.com/office/drawing/2014/main" val="127605736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558624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989339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436883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06923787"/>
                    </a:ext>
                  </a:extLst>
                </a:gridCol>
                <a:gridCol w="2063539">
                  <a:extLst>
                    <a:ext uri="{9D8B030D-6E8A-4147-A177-3AD203B41FA5}">
                      <a16:colId xmlns:a16="http://schemas.microsoft.com/office/drawing/2014/main" val="1239797798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41241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Association / Service Platform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June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of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pharmacy association on the retail market, drugs only,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1-2Q 2018,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of drug sales 1-2Q 2018/1-2Q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1-2Q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793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8 461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36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ProApteka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4 932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6,08%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0,458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771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MFU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2 364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0,132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04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VESN</a:t>
                      </a:r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0,121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373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Sozvezdiye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0,050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62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Apteka.ru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15 113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0,044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2349517"/>
                  </a:ext>
                </a:extLst>
              </a:tr>
            </a:tbl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AA187B2-8D31-4416-B1AB-32848A54B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7559" y="6309320"/>
            <a:ext cx="9116145" cy="44838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8MedPharm Unity</a:t>
            </a:r>
          </a:p>
          <a:p>
            <a:r>
              <a:rPr lang="en-US" dirty="0">
                <a:latin typeface="+mj-lt"/>
              </a:rPr>
              <a:t>9All-Russian United Commonwealth of Independent Drugstores</a:t>
            </a:r>
          </a:p>
          <a:p>
            <a:r>
              <a:rPr lang="en-US" dirty="0">
                <a:latin typeface="+mj-lt"/>
              </a:rPr>
              <a:t>Source: based on data from pharmacy associations and service platform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</TotalTime>
  <Words>617</Words>
  <Application>Microsoft Office PowerPoint</Application>
  <PresentationFormat>Widescreen</PresentationFormat>
  <Paragraphs>240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Georgia</vt:lpstr>
      <vt:lpstr>Wingdings</vt:lpstr>
      <vt:lpstr>IQVIATemplate_WS_25Oct2017</vt:lpstr>
      <vt:lpstr>think-cell Slide</vt:lpstr>
      <vt:lpstr>PowerPoint Presentation</vt:lpstr>
      <vt:lpstr> TOP-10 pharmacy chains and pharmacy associations by sales of drugs (excluding reimbursement drugs supply), 1-2Q 2018</vt:lpstr>
      <vt:lpstr>TOP-10 classic pharmacy chains by gross sales (excluding reimbursement drugs supply), 1-2Q 2018</vt:lpstr>
      <vt:lpstr>TOP-10 pharmacy associations and service platforms  by sales of drugs (excluding reimbursement drugs supply), 1-2Q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90</cp:revision>
  <cp:lastPrinted>2017-10-20T15:11:52Z</cp:lastPrinted>
  <dcterms:created xsi:type="dcterms:W3CDTF">2017-11-13T11:28:02Z</dcterms:created>
  <dcterms:modified xsi:type="dcterms:W3CDTF">2018-12-25T09:19:16Z</dcterms:modified>
</cp:coreProperties>
</file>